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dc3675f19faa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7dc3675f19faa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7dc3675f19faa8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7dc3675f19faa8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dc3675f19faa8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7dc3675f19faa8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7dc3675f19faa8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7dc3675f19faa8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dc3675f19faa8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7dc3675f19faa8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7dc3675f19faa8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7dc3675f19faa8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7dc3675f19faa8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7dc3675f19faa8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6b9f24c8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6b9f24c8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6b9f24c8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6b9f24c8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7dc3675f19faa8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7dc3675f19faa8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94f7d82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94f7d82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7dc3675f19faa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7dc3675f19faa8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94f7d82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94f7d82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94f7d82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94f7d82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94f7d82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94f7d82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94f7d82c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94f7d82c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94f7d82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94f7d82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94f7d82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94f7d82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94f7d82c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94f7d82c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94f7d82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94f7d82c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6b9f24c8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6b9f24c8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7dc3675f19faa8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7dc3675f19faa8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7dc3675f19faa8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7dc3675f19faa8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6b9f24c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6b9f24c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7dc3675f19faa8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7dc3675f19faa8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7dc3675f19faa8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7dc3675f19faa8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7dc3675f19faa8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7dc3675f19faa8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7625"/>
            <a:ext cx="8474400" cy="6450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FF0000"/>
                </a:solidFill>
              </a:rPr>
              <a:t>Presentation on Mini Project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91000" y="3558725"/>
            <a:ext cx="2795100" cy="14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Submitted by –</a:t>
            </a:r>
            <a:endParaRPr sz="1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Name 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Shib Kumar Saraf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Reg. No. 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22352239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MCA 2nd Year(3rd sem)</a:t>
            </a:r>
            <a:endParaRPr sz="13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Pondicherry University</a:t>
            </a:r>
            <a:endParaRPr sz="13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(Karaikal Campus)</a:t>
            </a:r>
            <a:endParaRPr sz="13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0700" y="3558725"/>
            <a:ext cx="354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271" y="856587"/>
            <a:ext cx="1212100" cy="12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523650" y="2122650"/>
            <a:ext cx="6490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SereneSounds</a:t>
            </a:r>
            <a:endParaRPr sz="31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 Sophisticated Music Curation Engine</a:t>
            </a:r>
            <a:endParaRPr sz="15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3301" y="1948399"/>
            <a:ext cx="5602025" cy="3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194" name="Google Shape;194;p22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311700" y="763168"/>
            <a:ext cx="3398100" cy="35533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Pairplots for </a:t>
            </a:r>
            <a:r>
              <a:rPr lang="en" b="1" dirty="0">
                <a:solidFill>
                  <a:srgbClr val="FF0000"/>
                </a:solidFill>
              </a:rPr>
              <a:t>Various Parameters</a:t>
            </a:r>
          </a:p>
          <a:p>
            <a:pPr marL="0" lvl="0" indent="0" algn="ctr" rtl="0">
              <a:spcBef>
                <a:spcPts val="1400"/>
              </a:spcBef>
              <a:spcAft>
                <a:spcPts val="400"/>
              </a:spcAft>
              <a:buNone/>
            </a:pPr>
            <a:endParaRPr sz="100" b="1" dirty="0">
              <a:solidFill>
                <a:srgbClr val="FF0000"/>
              </a:solidFill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125" y="802925"/>
            <a:ext cx="5088773" cy="41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202" name="Google Shape;202;p23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311700" y="710125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Correlation Heatmap for Selected Features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2125"/>
            <a:ext cx="4736220" cy="378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4888625" y="751650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Boxplot for Selected Features</a:t>
            </a: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620" y="1358275"/>
            <a:ext cx="3950580" cy="316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212" name="Google Shape;212;p24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311700" y="710125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Distribution of Songs by Mode (Major/Minor)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888625" y="751650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Top N Songs with Most Occurrences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5" y="1188625"/>
            <a:ext cx="3950576" cy="296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976" y="1321750"/>
            <a:ext cx="4733100" cy="23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222" name="Google Shape;222;p25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11700" y="710125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Word Cloud for Song artists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888625" y="751650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Top N Artists with Most Songs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675" y="1243650"/>
            <a:ext cx="4729326" cy="2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2125"/>
            <a:ext cx="4109875" cy="2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232" name="Google Shape;232;p26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11700" y="710125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Popularity Distribution</a:t>
            </a:r>
            <a:endParaRPr lang="en-I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IN" sz="1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25" y="1188625"/>
            <a:ext cx="8729775" cy="394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240" name="Google Shape;240;p27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311700" y="710125"/>
            <a:ext cx="54741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8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Word Cloud for Song Lyrics (using a library like wordcloud)</a:t>
            </a: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50" y="1245800"/>
            <a:ext cx="7577950" cy="37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subTitle" idx="1"/>
          </p:nvPr>
        </p:nvSpPr>
        <p:spPr>
          <a:xfrm>
            <a:off x="1264200" y="832700"/>
            <a:ext cx="5210100" cy="3111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Machine Learning or NLP for Recommendation</a:t>
            </a:r>
            <a:endParaRPr sz="136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91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8">
            <a:hlinkClick r:id="rId3" action="ppaction://hlinksldjump"/>
          </p:cNvPr>
          <p:cNvSpPr txBox="1"/>
          <p:nvPr/>
        </p:nvSpPr>
        <p:spPr>
          <a:xfrm>
            <a:off x="347525" y="1632175"/>
            <a:ext cx="1340100" cy="99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Lyrics Similarity Based Recommender</a:t>
            </a:r>
            <a:endParaRPr sz="1200" b="1"/>
          </a:p>
        </p:txBody>
      </p:sp>
      <p:cxnSp>
        <p:nvCxnSpPr>
          <p:cNvPr id="249" name="Google Shape;249;p28"/>
          <p:cNvCxnSpPr>
            <a:stCxn id="247" idx="2"/>
            <a:endCxn id="248" idx="0"/>
          </p:cNvCxnSpPr>
          <p:nvPr/>
        </p:nvCxnSpPr>
        <p:spPr>
          <a:xfrm flipH="1">
            <a:off x="1017450" y="1143800"/>
            <a:ext cx="2851800" cy="488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0" name="Google Shape;250;p28">
            <a:hlinkClick r:id="" action="ppaction://noaction"/>
          </p:cNvPr>
          <p:cNvSpPr txBox="1"/>
          <p:nvPr/>
        </p:nvSpPr>
        <p:spPr>
          <a:xfrm>
            <a:off x="1882250" y="1686175"/>
            <a:ext cx="1526700" cy="63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Collaborative Feature Based Recommender</a:t>
            </a:r>
            <a:endParaRPr sz="1200" b="1"/>
          </a:p>
        </p:txBody>
      </p:sp>
      <p:cxnSp>
        <p:nvCxnSpPr>
          <p:cNvPr id="251" name="Google Shape;251;p28"/>
          <p:cNvCxnSpPr>
            <a:stCxn id="247" idx="2"/>
            <a:endCxn id="250" idx="0"/>
          </p:cNvCxnSpPr>
          <p:nvPr/>
        </p:nvCxnSpPr>
        <p:spPr>
          <a:xfrm flipH="1">
            <a:off x="2645550" y="1143800"/>
            <a:ext cx="1223700" cy="542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8"/>
          <p:cNvCxnSpPr>
            <a:stCxn id="247" idx="2"/>
            <a:endCxn id="253" idx="0"/>
          </p:cNvCxnSpPr>
          <p:nvPr/>
        </p:nvCxnSpPr>
        <p:spPr>
          <a:xfrm>
            <a:off x="3869250" y="1143800"/>
            <a:ext cx="3287100" cy="290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8"/>
          <p:cNvSpPr txBox="1"/>
          <p:nvPr/>
        </p:nvSpPr>
        <p:spPr>
          <a:xfrm>
            <a:off x="3275500" y="2487700"/>
            <a:ext cx="1898700" cy="54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Artists Similarity Based Recommender (Graph Based)</a:t>
            </a:r>
            <a:endParaRPr sz="1200" b="1"/>
          </a:p>
        </p:txBody>
      </p:sp>
      <p:sp>
        <p:nvSpPr>
          <p:cNvPr id="255" name="Google Shape;255;p28"/>
          <p:cNvSpPr txBox="1"/>
          <p:nvPr/>
        </p:nvSpPr>
        <p:spPr>
          <a:xfrm>
            <a:off x="6783525" y="1491475"/>
            <a:ext cx="2104500" cy="63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Alternating Least Squares Recommender </a:t>
            </a:r>
            <a:endParaRPr sz="1200" b="1"/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560" b="1">
                <a:solidFill>
                  <a:srgbClr val="FF0000"/>
                </a:solidFill>
              </a:rPr>
              <a:t>Recommendation models</a:t>
            </a:r>
            <a:endParaRPr sz="6519" b="1" u="sng"/>
          </a:p>
        </p:txBody>
      </p:sp>
      <p:sp>
        <p:nvSpPr>
          <p:cNvPr id="257" name="Google Shape;257;p28"/>
          <p:cNvSpPr txBox="1"/>
          <p:nvPr/>
        </p:nvSpPr>
        <p:spPr>
          <a:xfrm>
            <a:off x="5332900" y="2255600"/>
            <a:ext cx="1898700" cy="54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Musical Feature Similarity Based Recommender </a:t>
            </a:r>
            <a:endParaRPr sz="1200" b="1"/>
          </a:p>
        </p:txBody>
      </p:sp>
      <p:cxnSp>
        <p:nvCxnSpPr>
          <p:cNvPr id="258" name="Google Shape;258;p28"/>
          <p:cNvCxnSpPr>
            <a:stCxn id="247" idx="2"/>
            <a:endCxn id="254" idx="0"/>
          </p:cNvCxnSpPr>
          <p:nvPr/>
        </p:nvCxnSpPr>
        <p:spPr>
          <a:xfrm>
            <a:off x="3869250" y="1143800"/>
            <a:ext cx="355500" cy="1344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8"/>
          <p:cNvCxnSpPr>
            <a:stCxn id="247" idx="2"/>
            <a:endCxn id="257" idx="0"/>
          </p:cNvCxnSpPr>
          <p:nvPr/>
        </p:nvCxnSpPr>
        <p:spPr>
          <a:xfrm>
            <a:off x="3869250" y="1143800"/>
            <a:ext cx="2412900" cy="1111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/>
        </p:nvSpPr>
        <p:spPr>
          <a:xfrm>
            <a:off x="311700" y="770500"/>
            <a:ext cx="5671500" cy="4203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Text data is cleaned by converting to lowercase, removing non-alphanumeric characters, punctuation, and replacing newline characters.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'tags' column is created by combining song names and preprocessed text.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Normalization: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Stemming, lemmatization, and stop word removal are applied to 'tags' for text normalization.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 Vectorization:</a:t>
            </a:r>
            <a:endParaRPr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TF-IDF: The product of</a:t>
            </a: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Frequency (TF)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</a:t>
            </a: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Document Frequency (IDF)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it quantifies the importance of a term in the context of a specific document and the entire corpus. Words with high TF-IDF scores are often important in representing the content of a document.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Text is transformed into a TF-IDF matrix, capturing term importance in the corpus.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Cosine similarity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is calculated from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 matrix , that is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used to recommend songs similar to a given input, demonstrated with an example recommending songs similar to "Friday."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Lyrics Similarity Based Recommender</a:t>
            </a:r>
            <a:endParaRPr sz="7419" b="1" u="sng">
              <a:solidFill>
                <a:srgbClr val="FF0000"/>
              </a:solidFill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350" y="1127525"/>
            <a:ext cx="2856000" cy="26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311700" y="770500"/>
            <a:ext cx="5671500" cy="3515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Concatenation: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Musical features such as </a:t>
            </a:r>
            <a:r>
              <a:rPr lang="en-IN" sz="1200" dirty="0">
                <a:latin typeface="Times New Roman"/>
                <a:ea typeface="Times New Roman"/>
                <a:cs typeface="Times New Roman"/>
                <a:sym typeface="Times New Roman"/>
              </a:rPr>
              <a:t>'danceability', 'energy', 'loudness', '</a:t>
            </a:r>
            <a:r>
              <a:rPr lang="en-IN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speechiness</a:t>
            </a:r>
            <a:r>
              <a:rPr lang="en-IN" sz="1200" dirty="0">
                <a:latin typeface="Times New Roman"/>
                <a:ea typeface="Times New Roman"/>
                <a:cs typeface="Times New Roman"/>
                <a:sym typeface="Times New Roman"/>
              </a:rPr>
              <a:t>', '</a:t>
            </a:r>
            <a:r>
              <a:rPr lang="en-IN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acousticness</a:t>
            </a:r>
            <a:r>
              <a:rPr lang="en-IN" sz="1200" dirty="0">
                <a:latin typeface="Times New Roman"/>
                <a:ea typeface="Times New Roman"/>
                <a:cs typeface="Times New Roman"/>
                <a:sym typeface="Times New Roman"/>
              </a:rPr>
              <a:t>', '</a:t>
            </a:r>
            <a:r>
              <a:rPr lang="en-IN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instrumentalness</a:t>
            </a:r>
            <a:r>
              <a:rPr lang="en-IN" sz="1200" dirty="0">
                <a:latin typeface="Times New Roman"/>
                <a:ea typeface="Times New Roman"/>
                <a:cs typeface="Times New Roman"/>
                <a:sym typeface="Times New Roman"/>
              </a:rPr>
              <a:t>', 'liveness', 'valence', 'tempo’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are converted to strings and combined into a new column, 'features_str,' for each song in the dataset.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 Vectorization: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The 'features_str' column undergoes TF-IDF vectorization, transforming the musical features into a matrix that captures their importance across songs.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Similarity Computation: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Cosine similarity is computed among songs based on their TF-IDF representations of musical features, quantifying the similarity between songs in the high-dimensional feature space.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imes New Roman"/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Function: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The code defines a function, get_recommendations, which utilizes the computed similarity scores to recommend songs that share musical feature patterns. The top 10 recommendations are displayed along with their respective similarity scores.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0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Musical Feature Similarity Based Recommender</a:t>
            </a:r>
            <a:endParaRPr sz="7419" b="1" u="sng">
              <a:solidFill>
                <a:srgbClr val="FF0000"/>
              </a:solidFill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600" y="998950"/>
            <a:ext cx="2856000" cy="291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/>
        </p:nvSpPr>
        <p:spPr>
          <a:xfrm>
            <a:off x="311700" y="770500"/>
            <a:ext cx="8520600" cy="31290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Sorting: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function sorts the song_data DataFrame based on popularity, time signature, duration, and explicitness in descending, ascending, ascending, and descending order, respectively.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Song Filtering: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user's provided song is filtered from the dataset. If the provided song is not in the dataset, a message is returned indicating so.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Criteria for Recommendation: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function extracts attributes such as time signature, duration, and explicitness from the user's song.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It then filters songs with similar time signature, higher popularity, similar duration (within the median duration of the dataset), and opposite explicitness.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Exclusion of Redundant and Same-Name Songs: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Redundant and same-name songs are excluded from the recommendations.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Times New Roman"/>
              <a:buNone/>
            </a:pPr>
            <a:r>
              <a:rPr lang="en" sz="13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Recommendation:</a:t>
            </a:r>
            <a:endParaRPr sz="13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If there are suitable recommended songs, the function returns a list of up to 10 unique song names; otherwise, it returns a message indicating that no similar songs with higher popularity were found.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Collaborative Feature Similarity Based Recommender</a:t>
            </a:r>
            <a:endParaRPr sz="7419" b="1" u="sng">
              <a:solidFill>
                <a:srgbClr val="FF0000"/>
              </a:solidFill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25" y="4029228"/>
            <a:ext cx="6079100" cy="10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11575"/>
            <a:ext cx="8645100" cy="4311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FF0000"/>
                </a:solidFill>
              </a:rPr>
              <a:t>Introduction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05850" y="1347900"/>
            <a:ext cx="8448900" cy="6912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Streamlit-based music recommendation web app offering diverse suggestions through lyric and musical similarity, collaborative filtering, ALS algorithm, and artist similarity using graph models.</a:t>
            </a:r>
            <a:endParaRPr sz="15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47825" y="3262065"/>
            <a:ext cx="32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/>
          </a:p>
        </p:txBody>
      </p:sp>
      <p:sp>
        <p:nvSpPr>
          <p:cNvPr id="67" name="Google Shape;67;p14"/>
          <p:cNvSpPr txBox="1"/>
          <p:nvPr/>
        </p:nvSpPr>
        <p:spPr>
          <a:xfrm>
            <a:off x="405838" y="668575"/>
            <a:ext cx="1854900" cy="373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rgbClr val="FF00FF"/>
                </a:solidFill>
              </a:rPr>
              <a:t>SereneSounds</a:t>
            </a:r>
            <a:endParaRPr sz="500" b="1">
              <a:solidFill>
                <a:srgbClr val="FF00FF"/>
              </a:solidFill>
            </a:endParaRPr>
          </a:p>
        </p:txBody>
      </p:sp>
      <p:cxnSp>
        <p:nvCxnSpPr>
          <p:cNvPr id="68" name="Google Shape;68;p14"/>
          <p:cNvCxnSpPr>
            <a:stCxn id="67" idx="2"/>
            <a:endCxn id="65" idx="0"/>
          </p:cNvCxnSpPr>
          <p:nvPr/>
        </p:nvCxnSpPr>
        <p:spPr>
          <a:xfrm rot="-5400000" flipH="1">
            <a:off x="2828938" y="-453575"/>
            <a:ext cx="305700" cy="3297000"/>
          </a:xfrm>
          <a:prstGeom prst="curvedConnector3">
            <a:avLst>
              <a:gd name="adj1" fmla="val 5002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578223" y="3527816"/>
            <a:ext cx="3078600" cy="6777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is like a smart friend saying, "You might really like this!" based on what you've enjoyed before.</a:t>
            </a:r>
            <a:endParaRPr sz="1400" b="1" i="1">
              <a:solidFill>
                <a:srgbClr val="0000FF"/>
              </a:solidFill>
              <a:highlight>
                <a:srgbClr val="34354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78225" y="2827075"/>
            <a:ext cx="3366900" cy="373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FF"/>
                </a:solidFill>
              </a:rPr>
              <a:t>What is Recommendation?</a:t>
            </a:r>
            <a:endParaRPr sz="1800" b="1">
              <a:solidFill>
                <a:srgbClr val="FF00FF"/>
              </a:solidFill>
            </a:endParaRPr>
          </a:p>
        </p:txBody>
      </p:sp>
      <p:cxnSp>
        <p:nvCxnSpPr>
          <p:cNvPr id="71" name="Google Shape;71;p14"/>
          <p:cNvCxnSpPr>
            <a:stCxn id="70" idx="1"/>
            <a:endCxn id="69" idx="1"/>
          </p:cNvCxnSpPr>
          <p:nvPr/>
        </p:nvCxnSpPr>
        <p:spPr>
          <a:xfrm>
            <a:off x="578225" y="3013825"/>
            <a:ext cx="600" cy="852900"/>
          </a:xfrm>
          <a:prstGeom prst="bentConnector3">
            <a:avLst>
              <a:gd name="adj1" fmla="val -39687874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72;p14"/>
          <p:cNvSpPr txBox="1"/>
          <p:nvPr/>
        </p:nvSpPr>
        <p:spPr>
          <a:xfrm>
            <a:off x="6344917" y="3204725"/>
            <a:ext cx="250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763850" y="2729575"/>
            <a:ext cx="4091100" cy="23088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Char char="●"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Effortless Music Discovery with Diverse Models.</a:t>
            </a:r>
            <a:endParaRPr sz="14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Char char="●"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Tailored Recommendations for Varied Tastes.</a:t>
            </a:r>
            <a:endParaRPr sz="14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Char char="●"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Adaptation to Evolving Preferences.</a:t>
            </a:r>
            <a:endParaRPr sz="14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Char char="●"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Engaging User Experience with Refreshing Approaches.</a:t>
            </a:r>
            <a:endParaRPr sz="14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Char char="●"/>
            </a:pPr>
            <a:r>
              <a:rPr lang="en" sz="1400" b="1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Inclusive Accuracy through Combined Algorithms.</a:t>
            </a:r>
            <a:endParaRPr sz="1400" b="1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910255" y="2115100"/>
            <a:ext cx="2509800" cy="431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FF"/>
                </a:solidFill>
              </a:rPr>
              <a:t>Why It Is Needed?</a:t>
            </a:r>
            <a:endParaRPr sz="1800" b="1">
              <a:solidFill>
                <a:srgbClr val="FF00FF"/>
              </a:solidFill>
            </a:endParaRPr>
          </a:p>
        </p:txBody>
      </p:sp>
      <p:cxnSp>
        <p:nvCxnSpPr>
          <p:cNvPr id="75" name="Google Shape;75;p14"/>
          <p:cNvCxnSpPr>
            <a:stCxn id="74" idx="2"/>
            <a:endCxn id="73" idx="0"/>
          </p:cNvCxnSpPr>
          <p:nvPr/>
        </p:nvCxnSpPr>
        <p:spPr>
          <a:xfrm rot="5400000">
            <a:off x="6895605" y="2459950"/>
            <a:ext cx="183300" cy="355800"/>
          </a:xfrm>
          <a:prstGeom prst="curvedConnector3">
            <a:avLst>
              <a:gd name="adj1" fmla="val 5002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6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6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6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"/>
                            </p:stCondLst>
                            <p:childTnLst>
                              <p:par>
                                <p:cTn id="8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6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6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/>
        </p:nvSpPr>
        <p:spPr>
          <a:xfrm>
            <a:off x="311700" y="761674"/>
            <a:ext cx="5583900" cy="4316511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Construction: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A NetworkX graph (G) is created to represent artist collaborations.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For each song, the code iterates through the artists and creates edges between pairs of artists. The weight of each edge represents the number of collaborations between the artists.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Serialization (Saving and Loading):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The graph (G) is serialized and saved to a pickle file named "graph_data.pkl."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Deserialization: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The serialized graph is loaded back from the pickle file.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Function:</a:t>
            </a:r>
            <a:endParaRPr sz="1200" b="1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The function recommend_songs takes an input song name, the graph, and an optional parameter for the number of recommendations.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It finds the artist(s) associated with the input song.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Identifies similar artists by exploring the graph and excluding the input song's artist(s).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Retrieves songs by the similar artists, excluding the input song.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Sorts the recommendations by popularity and selects the top ones.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Ensures uniqueness in the list of recommended song names.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Returns a list of unique recommended song names.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Artists Similarity Based Recommender (Graph Based)</a:t>
            </a:r>
            <a:endParaRPr sz="2100" b="1" u="sng">
              <a:solidFill>
                <a:srgbClr val="FF0000"/>
              </a:solidFill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950" y="1281725"/>
            <a:ext cx="28003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97" name="Google Shape;297;p33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Artists Similarity Based Recommender (Graph Based)</a:t>
            </a:r>
            <a:endParaRPr sz="2100" b="1" u="sng">
              <a:solidFill>
                <a:srgbClr val="FF0000"/>
              </a:solidFill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311700" y="710125"/>
            <a:ext cx="2199300" cy="339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0000FF"/>
                </a:solidFill>
                <a:highlight>
                  <a:srgbClr val="FFFFFF"/>
                </a:highlight>
              </a:rPr>
              <a:t>Visualize Graph Network</a:t>
            </a:r>
            <a:endParaRPr lang="en-I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I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l="47290" t="4164" r="24220" b="22002"/>
          <a:stretch/>
        </p:blipFill>
        <p:spPr>
          <a:xfrm>
            <a:off x="451700" y="1248075"/>
            <a:ext cx="2394999" cy="25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74" y="1417275"/>
            <a:ext cx="4580533" cy="34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3200200" y="859225"/>
            <a:ext cx="5161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undirected graph where nodes represent artists, and edges between nodes represent collaborations between those artists on songs.</a:t>
            </a:r>
            <a:endParaRPr sz="1200" b="1" i="1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rgbClr val="FF0000"/>
                </a:solidFill>
              </a:rPr>
              <a:t>Artists Similarity Based Recommender (Graph Based)</a:t>
            </a:r>
            <a:endParaRPr sz="2100" b="1" u="sng" dirty="0">
              <a:solidFill>
                <a:srgbClr val="FF0000"/>
              </a:solidFill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311700" y="710125"/>
            <a:ext cx="2199300" cy="339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FF"/>
                </a:solidFill>
                <a:highlight>
                  <a:srgbClr val="FFFFFF"/>
                </a:highlight>
              </a:rPr>
              <a:t>Visualize Graph Network</a:t>
            </a:r>
            <a:endParaRPr lang="en-IN" sz="1300" b="1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I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3200200" y="859225"/>
            <a:ext cx="5161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undirected graph where nodes represent artists, and edges between nodes represent collaborations between those artists on songs.</a:t>
            </a:r>
            <a:endParaRPr sz="1200" b="1" i="1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5700"/>
            <a:ext cx="8839199" cy="24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/>
        </p:nvSpPr>
        <p:spPr>
          <a:xfrm>
            <a:off x="311700" y="1694925"/>
            <a:ext cx="8668200" cy="3061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User-Item Matrix:</a:t>
            </a:r>
            <a:endParaRPr sz="1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features for the collaborative filtering model are selected, and a user-item matrix is created using the Compressed Sparse Row (CSR) matrix representation.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 Model Initialization and Training:</a:t>
            </a:r>
            <a:endParaRPr sz="1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An ALS model is created with specified parameters such as the number of factors, regularization, and iterations.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model is trained on the user-item matrix using the fit method.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Serialization (Saving and Loading):</a:t>
            </a:r>
            <a:endParaRPr sz="1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trained ALS model is saved to a file named 'als_model.pkl' using the pickle module.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saved model is then loaded back from the pickle file.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 Matrices:</a:t>
            </a:r>
            <a:endParaRPr sz="1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user and item factors matrices are extracted from the loaded ALS model, and their shapes are printed.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Function:</a:t>
            </a:r>
            <a:endParaRPr sz="1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function get_recommendations takes a track name, the ALS model, the song dataset (song_data), and an optional parameter for the number of recommendations.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 calculates the dot product between the user vector of the specified track and the item factors matrix.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indices of tracks with the highest scores are obtained.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Redundant and same-name tracks are filtered out, and a list of recommended track names is returned.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317" name="Google Shape;317;p35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Alternating Least Squares Recommender</a:t>
            </a:r>
            <a:endParaRPr sz="2100" b="1" u="sng">
              <a:solidFill>
                <a:srgbClr val="FF0000"/>
              </a:solidFill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286500" y="788600"/>
            <a:ext cx="85710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Alternating Least Squares :</a:t>
            </a:r>
            <a:endParaRPr sz="1100" b="1" i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collaborative filtering algorithm used for matrix factorization. Collaborative filtering is a technique that makes automatic predictions (filtering) about the preferences of a user by collecting preferences from many users (collaborating).</a:t>
            </a:r>
            <a:endParaRPr sz="1100" i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subTitle" idx="1"/>
          </p:nvPr>
        </p:nvSpPr>
        <p:spPr>
          <a:xfrm>
            <a:off x="5175450" y="832700"/>
            <a:ext cx="3223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324" name="Google Shape;324;p36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0000"/>
                </a:solidFill>
              </a:rPr>
              <a:t>Alternating Least Squares Recommender</a:t>
            </a:r>
            <a:endParaRPr sz="2100" b="1" u="sng">
              <a:solidFill>
                <a:srgbClr val="FF0000"/>
              </a:solidFill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50" y="980250"/>
            <a:ext cx="3018275" cy="221782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50" y="892875"/>
            <a:ext cx="4648539" cy="2392574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75" y="3464175"/>
            <a:ext cx="8166949" cy="121955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311700" y="132375"/>
            <a:ext cx="85206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3" name="Google Shape;333;p37"/>
          <p:cNvSpPr txBox="1"/>
          <p:nvPr/>
        </p:nvSpPr>
        <p:spPr>
          <a:xfrm>
            <a:off x="311700" y="69175"/>
            <a:ext cx="8645100" cy="420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Web App File Structure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1917775" y="705075"/>
            <a:ext cx="42783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Music Recommendation System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app.py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content_renderer.py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data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als_model.pkl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graph_data.pkl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</a:t>
            </a:r>
            <a:r>
              <a:rPr lang="en" sz="1100" b="1"/>
              <a:t> lyrics_similarity.pkl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musical_feature_similarity.pkl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songs.csv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└────</a:t>
            </a:r>
            <a:r>
              <a:rPr lang="en" sz="1100" b="1"/>
              <a:t> song_data.pkl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music.py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path.py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</a:t>
            </a:r>
            <a:r>
              <a:rPr lang="en" sz="1100" b="1"/>
              <a:t> poster_maker.py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</a:t>
            </a:r>
            <a:r>
              <a:rPr lang="en" sz="1100" b="1"/>
              <a:t> Recommendation_System.ipynb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recommenders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</a:t>
            </a:r>
            <a:r>
              <a:rPr lang="en" sz="1100" b="1"/>
              <a:t> als_recommenders.py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artists_similarity_recommenders.py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</a:t>
            </a:r>
            <a:r>
              <a:rPr lang="en" sz="1100" b="1"/>
              <a:t>  </a:t>
            </a:r>
            <a:r>
              <a:rPr lang="en" sz="1100" b="1">
                <a:solidFill>
                  <a:srgbClr val="0000FF"/>
                </a:solidFill>
              </a:rPr>
              <a:t>├──── </a:t>
            </a:r>
            <a:r>
              <a:rPr lang="en" sz="1100" b="1"/>
              <a:t>collaborative_recommenders.py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├──── </a:t>
            </a:r>
            <a:r>
              <a:rPr lang="en" sz="1100" b="1"/>
              <a:t>lyrics_similarity_recommenders.py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│    └────</a:t>
            </a:r>
            <a:r>
              <a:rPr lang="en" sz="1100" b="1"/>
              <a:t> musical_similarity_recommenders.py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└────</a:t>
            </a:r>
            <a:r>
              <a:rPr lang="en" sz="1100" b="1"/>
              <a:t> signature.py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311700" y="132375"/>
            <a:ext cx="85206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0" name="Google Shape;340;p38"/>
          <p:cNvSpPr txBox="1"/>
          <p:nvPr/>
        </p:nvSpPr>
        <p:spPr>
          <a:xfrm>
            <a:off x="311700" y="69175"/>
            <a:ext cx="8645100" cy="420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Web App Screenshots</a:t>
            </a:r>
            <a:endParaRPr sz="2400" b="1">
              <a:solidFill>
                <a:srgbClr val="FF0000"/>
              </a:solidFill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1600"/>
            <a:ext cx="4019951" cy="2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878" y="1571600"/>
            <a:ext cx="4296921" cy="2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531150" y="705075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Home Page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4888625" y="751650"/>
            <a:ext cx="37398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" sz="13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Choose song from Dropdown Menu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311700" y="132375"/>
            <a:ext cx="85206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0" name="Google Shape;350;p39"/>
          <p:cNvSpPr txBox="1"/>
          <p:nvPr/>
        </p:nvSpPr>
        <p:spPr>
          <a:xfrm>
            <a:off x="311700" y="69175"/>
            <a:ext cx="8645100" cy="420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Web App Screenshots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992175" y="586400"/>
            <a:ext cx="75132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FF0000"/>
                </a:solidFill>
                <a:highlight>
                  <a:srgbClr val="FFFFFF"/>
                </a:highlight>
              </a:rPr>
              <a:t>Showing the recommedated song in various category wih music posters and links</a:t>
            </a: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3">
            <a:alphaModFix/>
          </a:blip>
          <a:srcRect l="12020" r="9775"/>
          <a:stretch/>
        </p:blipFill>
        <p:spPr>
          <a:xfrm>
            <a:off x="311700" y="1184475"/>
            <a:ext cx="2565101" cy="299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49" y="1022325"/>
            <a:ext cx="2658806" cy="39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 rotWithShape="1">
          <a:blip r:embed="rId5">
            <a:alphaModFix/>
          </a:blip>
          <a:srcRect r="9730"/>
          <a:stretch/>
        </p:blipFill>
        <p:spPr>
          <a:xfrm>
            <a:off x="6268500" y="1104900"/>
            <a:ext cx="2688299" cy="38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body" idx="1"/>
          </p:nvPr>
        </p:nvSpPr>
        <p:spPr>
          <a:xfrm>
            <a:off x="311700" y="328125"/>
            <a:ext cx="8520600" cy="44880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rgbClr val="FF0000"/>
                </a:solidFill>
              </a:rPr>
              <a:t>THANK </a:t>
            </a:r>
            <a:endParaRPr sz="53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300" b="1">
                <a:solidFill>
                  <a:srgbClr val="FF0000"/>
                </a:solidFill>
              </a:rPr>
              <a:t>YOU …</a:t>
            </a:r>
            <a:endParaRPr sz="5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132375"/>
            <a:ext cx="85206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812200"/>
            <a:ext cx="73056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endParaRPr sz="1325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11700" y="69175"/>
            <a:ext cx="8645100" cy="420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Web App</a:t>
            </a:r>
            <a:endParaRPr sz="2400" b="1">
              <a:solidFill>
                <a:srgbClr val="FF0000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t="6117" b="6736"/>
          <a:stretch/>
        </p:blipFill>
        <p:spPr>
          <a:xfrm>
            <a:off x="311700" y="553275"/>
            <a:ext cx="8382101" cy="445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11700" y="69175"/>
            <a:ext cx="8645100" cy="459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Data Flow Diagram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90750" y="812200"/>
            <a:ext cx="1586700" cy="350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Raw Datasets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056150" y="812196"/>
            <a:ext cx="1747200" cy="350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</a:rPr>
              <a:t>Analysing</a:t>
            </a:r>
            <a:endParaRPr sz="2500">
              <a:solidFill>
                <a:srgbClr val="FF0000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 rot="10800000" flipH="1">
            <a:off x="2505675" y="984850"/>
            <a:ext cx="603000" cy="54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6"/>
          <p:cNvCxnSpPr/>
          <p:nvPr/>
        </p:nvCxnSpPr>
        <p:spPr>
          <a:xfrm rot="10800000" flipH="1">
            <a:off x="5200600" y="984850"/>
            <a:ext cx="603000" cy="54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3436900" y="791950"/>
            <a:ext cx="1698000" cy="391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300">
                <a:solidFill>
                  <a:srgbClr val="FF0000"/>
                </a:solidFill>
              </a:rPr>
              <a:t>Data Preprocessing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003450" y="1574950"/>
            <a:ext cx="2953500" cy="5436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60">
                <a:solidFill>
                  <a:srgbClr val="FF0000"/>
                </a:solidFill>
              </a:rPr>
              <a:t>Use of Machine Learning or NLP Algos for Recommendations</a:t>
            </a:r>
            <a:endParaRPr sz="1360">
              <a:solidFill>
                <a:srgbClr val="FF0000"/>
              </a:solidFill>
            </a:endParaRPr>
          </a:p>
        </p:txBody>
      </p:sp>
      <p:cxnSp>
        <p:nvCxnSpPr>
          <p:cNvPr id="95" name="Google Shape;95;p16"/>
          <p:cNvCxnSpPr>
            <a:stCxn id="90" idx="3"/>
          </p:cNvCxnSpPr>
          <p:nvPr/>
        </p:nvCxnSpPr>
        <p:spPr>
          <a:xfrm>
            <a:off x="7803350" y="987546"/>
            <a:ext cx="591600" cy="5874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6"/>
          <p:cNvSpPr txBox="1"/>
          <p:nvPr/>
        </p:nvSpPr>
        <p:spPr>
          <a:xfrm>
            <a:off x="161075" y="3055350"/>
            <a:ext cx="2582700" cy="372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60">
                <a:solidFill>
                  <a:srgbClr val="FF0000"/>
                </a:solidFill>
              </a:rPr>
              <a:t>User input for song(song name)</a:t>
            </a:r>
            <a:endParaRPr sz="1260">
              <a:solidFill>
                <a:srgbClr val="FF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849881" y="1935275"/>
            <a:ext cx="1205100" cy="336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60">
                <a:solidFill>
                  <a:srgbClr val="FF0000"/>
                </a:solidFill>
              </a:rPr>
              <a:t>Web app</a:t>
            </a:r>
            <a:endParaRPr sz="1660">
              <a:solidFill>
                <a:srgbClr val="FF0000"/>
              </a:solidFill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1448975" y="2376213"/>
            <a:ext cx="6900" cy="5742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 flipH="1">
            <a:off x="3163300" y="3236175"/>
            <a:ext cx="1579500" cy="6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5516950" y="2616300"/>
            <a:ext cx="3439800" cy="8970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60">
                <a:solidFill>
                  <a:srgbClr val="FF0000"/>
                </a:solidFill>
              </a:rPr>
              <a:t>Recommendation models to predict the various song based on user song input(song name)</a:t>
            </a:r>
            <a:endParaRPr sz="1460">
              <a:solidFill>
                <a:srgbClr val="FF0000"/>
              </a:solidFill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7354724" y="3608355"/>
            <a:ext cx="12300" cy="408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6"/>
          <p:cNvSpPr txBox="1"/>
          <p:nvPr/>
        </p:nvSpPr>
        <p:spPr>
          <a:xfrm>
            <a:off x="6426100" y="4064350"/>
            <a:ext cx="2530800" cy="8499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60">
                <a:solidFill>
                  <a:srgbClr val="FF0000"/>
                </a:solidFill>
              </a:rPr>
              <a:t>List of recommended song based user input and model prediction</a:t>
            </a:r>
            <a:endParaRPr sz="1460">
              <a:solidFill>
                <a:srgbClr val="FF0000"/>
              </a:solidFill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4186538" y="4561075"/>
            <a:ext cx="1471200" cy="6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6"/>
          <p:cNvSpPr txBox="1"/>
          <p:nvPr/>
        </p:nvSpPr>
        <p:spPr>
          <a:xfrm>
            <a:off x="161075" y="4158600"/>
            <a:ext cx="3257100" cy="897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60">
                <a:solidFill>
                  <a:srgbClr val="FF0000"/>
                </a:solidFill>
              </a:rPr>
              <a:t>Show the top 10 or 20  recommended song based user input in HTML interface with clickable image </a:t>
            </a:r>
            <a:endParaRPr sz="1360">
              <a:solidFill>
                <a:srgbClr val="FF0000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7516874" y="2162967"/>
            <a:ext cx="12300" cy="408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311700" y="157625"/>
            <a:ext cx="8474400" cy="5256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2857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FF0000"/>
                </a:solidFill>
              </a:rPr>
              <a:t>Raw Dataset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848375" y="829625"/>
            <a:ext cx="1312200" cy="3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songs.csv</a:t>
            </a:r>
            <a:endParaRPr sz="1500" b="1"/>
          </a:p>
        </p:txBody>
      </p:sp>
      <p:sp>
        <p:nvSpPr>
          <p:cNvPr id="112" name="Google Shape;112;p17"/>
          <p:cNvSpPr txBox="1"/>
          <p:nvPr/>
        </p:nvSpPr>
        <p:spPr>
          <a:xfrm>
            <a:off x="244000" y="7839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0" y="1322425"/>
            <a:ext cx="2788375" cy="363181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4" name="Google Shape;114;p17"/>
          <p:cNvCxnSpPr>
            <a:stCxn id="111" idx="3"/>
            <a:endCxn id="113" idx="0"/>
          </p:cNvCxnSpPr>
          <p:nvPr/>
        </p:nvCxnSpPr>
        <p:spPr>
          <a:xfrm>
            <a:off x="5160575" y="1015625"/>
            <a:ext cx="2187000" cy="306900"/>
          </a:xfrm>
          <a:prstGeom prst="bentConnector2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0" y="2239300"/>
            <a:ext cx="5535601" cy="1559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17"/>
          <p:cNvSpPr txBox="1"/>
          <p:nvPr/>
        </p:nvSpPr>
        <p:spPr>
          <a:xfrm>
            <a:off x="498850" y="1839200"/>
            <a:ext cx="1561500" cy="30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031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Sample data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Preprocessing</a:t>
            </a:r>
            <a:endParaRPr sz="5420" b="1" u="sng"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3372350" y="769138"/>
            <a:ext cx="1916400" cy="311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310" b="1">
                <a:solidFill>
                  <a:schemeClr val="dk1"/>
                </a:solidFill>
              </a:rPr>
              <a:t>Data Preprocessing</a:t>
            </a:r>
            <a:endParaRPr sz="1310" b="1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66100" y="1941875"/>
            <a:ext cx="1780200" cy="31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030150" y="1818875"/>
            <a:ext cx="1312200" cy="37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Tokenization</a:t>
            </a:r>
            <a:endParaRPr sz="1200" b="1"/>
          </a:p>
        </p:txBody>
      </p:sp>
      <p:sp>
        <p:nvSpPr>
          <p:cNvPr id="125" name="Google Shape;125;p18"/>
          <p:cNvSpPr txBox="1"/>
          <p:nvPr/>
        </p:nvSpPr>
        <p:spPr>
          <a:xfrm>
            <a:off x="4513563" y="1794838"/>
            <a:ext cx="1857600" cy="41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Preprocessing</a:t>
            </a:r>
            <a:endParaRPr sz="1300" b="1"/>
          </a:p>
        </p:txBody>
      </p:sp>
      <p:cxnSp>
        <p:nvCxnSpPr>
          <p:cNvPr id="126" name="Google Shape;126;p18"/>
          <p:cNvCxnSpPr>
            <a:stCxn id="122" idx="2"/>
            <a:endCxn id="123" idx="0"/>
          </p:cNvCxnSpPr>
          <p:nvPr/>
        </p:nvCxnSpPr>
        <p:spPr>
          <a:xfrm flipH="1">
            <a:off x="1056350" y="1080238"/>
            <a:ext cx="3274200" cy="861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7" name="Google Shape;127;p18"/>
          <p:cNvCxnSpPr>
            <a:stCxn id="122" idx="2"/>
            <a:endCxn id="124" idx="0"/>
          </p:cNvCxnSpPr>
          <p:nvPr/>
        </p:nvCxnSpPr>
        <p:spPr>
          <a:xfrm>
            <a:off x="4330550" y="1080238"/>
            <a:ext cx="3355800" cy="738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8" name="Google Shape;128;p18"/>
          <p:cNvCxnSpPr>
            <a:stCxn id="122" idx="2"/>
            <a:endCxn id="125" idx="0"/>
          </p:cNvCxnSpPr>
          <p:nvPr/>
        </p:nvCxnSpPr>
        <p:spPr>
          <a:xfrm>
            <a:off x="4330550" y="1080238"/>
            <a:ext cx="1111800" cy="714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9" name="Google Shape;129;p18"/>
          <p:cNvSpPr txBox="1"/>
          <p:nvPr/>
        </p:nvSpPr>
        <p:spPr>
          <a:xfrm>
            <a:off x="629475" y="2609025"/>
            <a:ext cx="12222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Handling Missing Data</a:t>
            </a:r>
            <a:endParaRPr sz="1100" b="1"/>
          </a:p>
        </p:txBody>
      </p:sp>
      <p:sp>
        <p:nvSpPr>
          <p:cNvPr id="130" name="Google Shape;130;p18"/>
          <p:cNvSpPr txBox="1"/>
          <p:nvPr/>
        </p:nvSpPr>
        <p:spPr>
          <a:xfrm>
            <a:off x="546650" y="3486775"/>
            <a:ext cx="13656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Outlier Detection and Handling</a:t>
            </a:r>
            <a:endParaRPr sz="1100" b="1"/>
          </a:p>
        </p:txBody>
      </p:sp>
      <p:cxnSp>
        <p:nvCxnSpPr>
          <p:cNvPr id="131" name="Google Shape;131;p18"/>
          <p:cNvCxnSpPr>
            <a:stCxn id="123" idx="2"/>
            <a:endCxn id="129" idx="1"/>
          </p:cNvCxnSpPr>
          <p:nvPr/>
        </p:nvCxnSpPr>
        <p:spPr>
          <a:xfrm rot="5400000">
            <a:off x="534500" y="2348075"/>
            <a:ext cx="616800" cy="426600"/>
          </a:xfrm>
          <a:prstGeom prst="bentConnector4">
            <a:avLst>
              <a:gd name="adj1" fmla="val 28863"/>
              <a:gd name="adj2" fmla="val 155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8"/>
          <p:cNvCxnSpPr>
            <a:stCxn id="129" idx="1"/>
            <a:endCxn id="130" idx="1"/>
          </p:cNvCxnSpPr>
          <p:nvPr/>
        </p:nvCxnSpPr>
        <p:spPr>
          <a:xfrm flipH="1">
            <a:off x="546675" y="2869875"/>
            <a:ext cx="82800" cy="877800"/>
          </a:xfrm>
          <a:prstGeom prst="bentConnector3">
            <a:avLst>
              <a:gd name="adj1" fmla="val 3876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8"/>
          <p:cNvSpPr txBox="1"/>
          <p:nvPr/>
        </p:nvSpPr>
        <p:spPr>
          <a:xfrm>
            <a:off x="2339838" y="1879163"/>
            <a:ext cx="1780200" cy="31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b="1"/>
          </a:p>
        </p:txBody>
      </p:sp>
      <p:sp>
        <p:nvSpPr>
          <p:cNvPr id="134" name="Google Shape;134;p18"/>
          <p:cNvSpPr txBox="1"/>
          <p:nvPr/>
        </p:nvSpPr>
        <p:spPr>
          <a:xfrm>
            <a:off x="2735288" y="2660788"/>
            <a:ext cx="13122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User Embedding Generation</a:t>
            </a:r>
            <a:endParaRPr sz="1100" b="1"/>
          </a:p>
        </p:txBody>
      </p:sp>
      <p:cxnSp>
        <p:nvCxnSpPr>
          <p:cNvPr id="135" name="Google Shape;135;p18"/>
          <p:cNvCxnSpPr>
            <a:stCxn id="133" idx="2"/>
            <a:endCxn id="134" idx="1"/>
          </p:cNvCxnSpPr>
          <p:nvPr/>
        </p:nvCxnSpPr>
        <p:spPr>
          <a:xfrm rot="5400000">
            <a:off x="2616888" y="2308613"/>
            <a:ext cx="731400" cy="494700"/>
          </a:xfrm>
          <a:prstGeom prst="bentConnector4">
            <a:avLst>
              <a:gd name="adj1" fmla="val 32166"/>
              <a:gd name="adj2" fmla="val 1481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/>
          <p:nvPr/>
        </p:nvSpPr>
        <p:spPr>
          <a:xfrm>
            <a:off x="5197100" y="2388925"/>
            <a:ext cx="1222200" cy="287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Cleaning</a:t>
            </a:r>
            <a:endParaRPr sz="1200" b="1"/>
          </a:p>
        </p:txBody>
      </p:sp>
      <p:sp>
        <p:nvSpPr>
          <p:cNvPr id="137" name="Google Shape;137;p18"/>
          <p:cNvSpPr txBox="1"/>
          <p:nvPr/>
        </p:nvSpPr>
        <p:spPr>
          <a:xfrm>
            <a:off x="5197100" y="3207975"/>
            <a:ext cx="1586100" cy="489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Lemmatization and Stemming</a:t>
            </a:r>
            <a:endParaRPr sz="1200" b="1"/>
          </a:p>
        </p:txBody>
      </p:sp>
      <p:sp>
        <p:nvSpPr>
          <p:cNvPr id="138" name="Google Shape;138;p18"/>
          <p:cNvSpPr txBox="1"/>
          <p:nvPr/>
        </p:nvSpPr>
        <p:spPr>
          <a:xfrm>
            <a:off x="5169225" y="2791575"/>
            <a:ext cx="1586100" cy="311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Stopword Removal</a:t>
            </a:r>
            <a:endParaRPr sz="1100" b="1"/>
          </a:p>
        </p:txBody>
      </p:sp>
      <p:sp>
        <p:nvSpPr>
          <p:cNvPr id="139" name="Google Shape;139;p18"/>
          <p:cNvSpPr txBox="1"/>
          <p:nvPr/>
        </p:nvSpPr>
        <p:spPr>
          <a:xfrm>
            <a:off x="5197100" y="4145425"/>
            <a:ext cx="1222200" cy="798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Encoding for supervised learning</a:t>
            </a:r>
            <a:endParaRPr sz="1200" b="1"/>
          </a:p>
        </p:txBody>
      </p:sp>
      <p:cxnSp>
        <p:nvCxnSpPr>
          <p:cNvPr id="140" name="Google Shape;140;p18"/>
          <p:cNvCxnSpPr>
            <a:stCxn id="125" idx="2"/>
            <a:endCxn id="136" idx="1"/>
          </p:cNvCxnSpPr>
          <p:nvPr/>
        </p:nvCxnSpPr>
        <p:spPr>
          <a:xfrm rot="5400000">
            <a:off x="5160363" y="2250538"/>
            <a:ext cx="318600" cy="245400"/>
          </a:xfrm>
          <a:prstGeom prst="bentConnector4">
            <a:avLst>
              <a:gd name="adj1" fmla="val 26065"/>
              <a:gd name="adj2" fmla="val 1452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8"/>
          <p:cNvCxnSpPr>
            <a:stCxn id="136" idx="1"/>
            <a:endCxn id="138" idx="1"/>
          </p:cNvCxnSpPr>
          <p:nvPr/>
        </p:nvCxnSpPr>
        <p:spPr>
          <a:xfrm flipH="1">
            <a:off x="5169200" y="2532475"/>
            <a:ext cx="27900" cy="414600"/>
          </a:xfrm>
          <a:prstGeom prst="bentConnector3">
            <a:avLst>
              <a:gd name="adj1" fmla="val 9534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8"/>
          <p:cNvCxnSpPr>
            <a:stCxn id="138" idx="1"/>
            <a:endCxn id="137" idx="1"/>
          </p:cNvCxnSpPr>
          <p:nvPr/>
        </p:nvCxnSpPr>
        <p:spPr>
          <a:xfrm>
            <a:off x="5169225" y="2947125"/>
            <a:ext cx="27900" cy="505800"/>
          </a:xfrm>
          <a:prstGeom prst="bentConnector3">
            <a:avLst>
              <a:gd name="adj1" fmla="val -853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8"/>
          <p:cNvCxnSpPr>
            <a:stCxn id="137" idx="1"/>
            <a:endCxn id="139" idx="1"/>
          </p:cNvCxnSpPr>
          <p:nvPr/>
        </p:nvCxnSpPr>
        <p:spPr>
          <a:xfrm>
            <a:off x="5197100" y="3452925"/>
            <a:ext cx="600" cy="10914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8"/>
          <p:cNvSpPr txBox="1"/>
          <p:nvPr/>
        </p:nvSpPr>
        <p:spPr>
          <a:xfrm>
            <a:off x="549825" y="4414900"/>
            <a:ext cx="13656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Data Deduplication</a:t>
            </a:r>
            <a:endParaRPr sz="1100" b="1"/>
          </a:p>
        </p:txBody>
      </p:sp>
      <p:cxnSp>
        <p:nvCxnSpPr>
          <p:cNvPr id="145" name="Google Shape;145;p18"/>
          <p:cNvCxnSpPr>
            <a:stCxn id="130" idx="1"/>
            <a:endCxn id="144" idx="1"/>
          </p:cNvCxnSpPr>
          <p:nvPr/>
        </p:nvCxnSpPr>
        <p:spPr>
          <a:xfrm>
            <a:off x="546650" y="3747625"/>
            <a:ext cx="3300" cy="928200"/>
          </a:xfrm>
          <a:prstGeom prst="bentConnector3">
            <a:avLst>
              <a:gd name="adj1" fmla="val -72159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2712650" y="3489300"/>
            <a:ext cx="1718100" cy="311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Community Features</a:t>
            </a:r>
            <a:endParaRPr sz="1100" b="1"/>
          </a:p>
        </p:txBody>
      </p:sp>
      <p:sp>
        <p:nvSpPr>
          <p:cNvPr id="147" name="Google Shape;147;p18"/>
          <p:cNvSpPr txBox="1"/>
          <p:nvPr/>
        </p:nvSpPr>
        <p:spPr>
          <a:xfrm>
            <a:off x="2712650" y="3901425"/>
            <a:ext cx="1718100" cy="311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Graph Embedding</a:t>
            </a:r>
            <a:endParaRPr sz="1100" b="1"/>
          </a:p>
        </p:txBody>
      </p:sp>
      <p:cxnSp>
        <p:nvCxnSpPr>
          <p:cNvPr id="148" name="Google Shape;148;p18"/>
          <p:cNvCxnSpPr>
            <a:stCxn id="146" idx="1"/>
            <a:endCxn id="134" idx="1"/>
          </p:cNvCxnSpPr>
          <p:nvPr/>
        </p:nvCxnSpPr>
        <p:spPr>
          <a:xfrm rot="10800000" flipH="1">
            <a:off x="2712650" y="2921550"/>
            <a:ext cx="22500" cy="723300"/>
          </a:xfrm>
          <a:prstGeom prst="bentConnector3">
            <a:avLst>
              <a:gd name="adj1" fmla="val -105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8"/>
          <p:cNvCxnSpPr>
            <a:stCxn id="146" idx="1"/>
            <a:endCxn id="147" idx="1"/>
          </p:cNvCxnSpPr>
          <p:nvPr/>
        </p:nvCxnSpPr>
        <p:spPr>
          <a:xfrm>
            <a:off x="2712650" y="3644850"/>
            <a:ext cx="600" cy="412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8"/>
          <p:cNvCxnSpPr>
            <a:stCxn id="122" idx="2"/>
            <a:endCxn id="133" idx="0"/>
          </p:cNvCxnSpPr>
          <p:nvPr/>
        </p:nvCxnSpPr>
        <p:spPr>
          <a:xfrm flipH="1">
            <a:off x="3229850" y="1080238"/>
            <a:ext cx="1100700" cy="7989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1000"/>
            <a:ext cx="8839202" cy="181852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7" name="Google Shape;157;p19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08625" y="1138525"/>
            <a:ext cx="1746900" cy="400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Statistical Analysis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164" name="Google Shape;164;p20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311700" y="718850"/>
            <a:ext cx="3660000" cy="400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Analysis the data of columns using Charts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8550"/>
            <a:ext cx="1435950" cy="1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350" y="1197125"/>
            <a:ext cx="1435960" cy="1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775" y="1197137"/>
            <a:ext cx="1435950" cy="107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28550"/>
            <a:ext cx="1435950" cy="107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3150" y="1197137"/>
            <a:ext cx="1435950" cy="107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1275" y="1101299"/>
            <a:ext cx="1605640" cy="12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2418899"/>
            <a:ext cx="1605650" cy="120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6925" y="2418899"/>
            <a:ext cx="1605634" cy="12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1426" y="2381524"/>
            <a:ext cx="1605650" cy="120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77375" y="2381525"/>
            <a:ext cx="1705325" cy="12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43300" y="2381535"/>
            <a:ext cx="1605626" cy="120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4925" y="3736500"/>
            <a:ext cx="1792275" cy="13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79746" y="3767925"/>
            <a:ext cx="1792261" cy="13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78025" y="3767925"/>
            <a:ext cx="1792275" cy="134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76325" y="3767925"/>
            <a:ext cx="1792250" cy="134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50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2600" b="1">
                <a:solidFill>
                  <a:srgbClr val="FF0000"/>
                </a:solidFill>
              </a:rPr>
              <a:t>Data </a:t>
            </a:r>
            <a:r>
              <a:rPr lang="en" sz="2500" b="1">
                <a:solidFill>
                  <a:srgbClr val="FF0000"/>
                </a:solidFill>
              </a:rPr>
              <a:t>Analysing</a:t>
            </a:r>
            <a:endParaRPr sz="5420" b="1" u="sng"/>
          </a:p>
        </p:txBody>
      </p:sp>
      <p:sp>
        <p:nvSpPr>
          <p:cNvPr id="186" name="Google Shape;186;p21"/>
          <p:cNvSpPr txBox="1"/>
          <p:nvPr/>
        </p:nvSpPr>
        <p:spPr>
          <a:xfrm>
            <a:off x="2509400" y="109525"/>
            <a:ext cx="56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311700" y="718850"/>
            <a:ext cx="3398100" cy="33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Top 10 Songs in Various Parameters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975" y="1119050"/>
            <a:ext cx="4829331" cy="40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1545</Words>
  <Application>Microsoft Office PowerPoint</Application>
  <PresentationFormat>On-screen Show (16:9)</PresentationFormat>
  <Paragraphs>206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Merriweather</vt:lpstr>
      <vt:lpstr>Times New Roman</vt:lpstr>
      <vt:lpstr>Simple Light</vt:lpstr>
      <vt:lpstr>  Presentation on Mini Project</vt:lpstr>
      <vt:lpstr>Introduction</vt:lpstr>
      <vt:lpstr> </vt:lpstr>
      <vt:lpstr>PowerPoint Presentation</vt:lpstr>
      <vt:lpstr>  Raw Dataset</vt:lpstr>
      <vt:lpstr>Data Preprocessing</vt:lpstr>
      <vt:lpstr>Data Analysing</vt:lpstr>
      <vt:lpstr>Data Analysing</vt:lpstr>
      <vt:lpstr>Data Analysing</vt:lpstr>
      <vt:lpstr>Data Analysing</vt:lpstr>
      <vt:lpstr>Data Analysing</vt:lpstr>
      <vt:lpstr>Data Analysing</vt:lpstr>
      <vt:lpstr>Data Analysing</vt:lpstr>
      <vt:lpstr>Data Analysing</vt:lpstr>
      <vt:lpstr>Data Analysing</vt:lpstr>
      <vt:lpstr>Recommendation models</vt:lpstr>
      <vt:lpstr>Lyrics Similarity Based Recommender</vt:lpstr>
      <vt:lpstr>Musical Feature Similarity Based Recommender</vt:lpstr>
      <vt:lpstr>Collaborative Feature Similarity Based Recommender</vt:lpstr>
      <vt:lpstr>Artists Similarity Based Recommender (Graph Based)</vt:lpstr>
      <vt:lpstr>Artists Similarity Based Recommender (Graph Based)</vt:lpstr>
      <vt:lpstr>Artists Similarity Based Recommender (Graph Based)</vt:lpstr>
      <vt:lpstr>Alternating Least Squares Recommender</vt:lpstr>
      <vt:lpstr>Alternating Least Squares Recommender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Presentation on Mini Project</dc:title>
  <cp:lastModifiedBy>Shib Kumar</cp:lastModifiedBy>
  <cp:revision>8</cp:revision>
  <dcterms:modified xsi:type="dcterms:W3CDTF">2024-01-02T06:49:34Z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2024-01-01T16:54:24Z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e0391ea4-9990-4a3c-9801-1694d70e040e</vt:lpwstr>
  </property>
  <property fmtid="{D5CDD505-2E9C-101B-9397-08002B2CF9AE}" pid="7" name="MSIP_Label_defa4170-0d19-0005-0004-bc88714345d2_ActionId">
    <vt:lpwstr>81bc54e5-0e1b-42e0-a1bf-18de64299420</vt:lpwstr>
  </property>
  <property fmtid="{D5CDD505-2E9C-101B-9397-08002B2CF9AE}" pid="8" name="MSIP_Label_defa4170-0d19-0005-0004-bc88714345d2_ContentBits">
    <vt:lpwstr>0</vt:lpwstr>
  </property>
</Properties>
</file>